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4" r:id="rId7"/>
    <p:sldId id="276" r:id="rId8"/>
    <p:sldId id="277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FF0000"/>
    <a:srgbClr val="CC0000"/>
    <a:srgbClr val="FFCCCC"/>
    <a:srgbClr val="FFCCFF"/>
    <a:srgbClr val="FFFF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2E04-5FEE-43DE-BC20-3139C715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EF88-B359-4B79-8F27-B7F770C1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8502-C9E7-4C13-8002-89584F2C0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ED77C-E72E-4703-8BCB-957E0E196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81B4-E807-4660-A84A-DAF19262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1E88-18D1-4F73-AD3B-BB965AEB2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5106-49F4-41E3-AE48-DD8B1FEB7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5075-6A32-4925-92C8-0C6E455D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3D42-5C20-4D42-B335-3EB4C1D41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17FC-FE31-4545-A447-81C3B7DEE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D2C0-E1CE-4F1F-9277-E9711526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B4A56F-AB7F-4FD7-A35E-585D17AC2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00113" y="1844675"/>
            <a:ext cx="7272337" cy="2376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Симметрия вокруг нас</a:t>
            </a:r>
          </a:p>
        </p:txBody>
      </p:sp>
      <p:pic>
        <p:nvPicPr>
          <p:cNvPr id="2054" name="Picture 5" descr="0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81525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0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60350"/>
            <a:ext cx="24177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76600" y="5516563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r">
              <a:spcBef>
                <a:spcPct val="50000"/>
              </a:spcBef>
            </a:pPr>
            <a:r>
              <a:rPr lang="ru-RU" sz="2000"/>
              <a:t>Выполнила: Ученица 8 «б» класса Шиповская Юлия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5286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714625"/>
            <a:ext cx="506412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857500" y="142875"/>
            <a:ext cx="0" cy="364490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786563" y="2428875"/>
            <a:ext cx="0" cy="364490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3534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Симметрия </a:t>
            </a:r>
            <a:r>
              <a:rPr lang="ru-RU" sz="3200"/>
              <a:t>(от греческого </a:t>
            </a:r>
            <a:r>
              <a:rPr lang="en-US" sz="3200"/>
              <a:t>symmetria – </a:t>
            </a:r>
            <a:r>
              <a:rPr lang="ru-RU" sz="3200"/>
              <a:t>соразмерность) </a:t>
            </a:r>
            <a:r>
              <a:rPr lang="en-US" sz="3200"/>
              <a:t>- </a:t>
            </a:r>
            <a:r>
              <a:rPr lang="ru-RU" sz="3200"/>
              <a:t>наличие определенного порядка, закономерности в расположении частей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C0000"/>
                </a:solidFill>
              </a:rPr>
              <a:t>Виды симметрии: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Центральная симметрия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3850" y="278130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Осевая симметрия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388" y="4508500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Зеркальная симметрия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824413" y="1989138"/>
            <a:ext cx="0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032250" y="29972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632450" y="2973388"/>
            <a:ext cx="69850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3956050" y="2970213"/>
            <a:ext cx="69850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851275" y="30130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37113" y="2844800"/>
            <a:ext cx="144462" cy="144463"/>
            <a:chOff x="3696" y="2341"/>
            <a:chExt cx="91" cy="91"/>
          </a:xfrm>
        </p:grpSpPr>
        <p:sp>
          <p:nvSpPr>
            <p:cNvPr id="1094" name="Line 28"/>
            <p:cNvSpPr>
              <a:spLocks noChangeShapeType="1"/>
            </p:cNvSpPr>
            <p:nvPr/>
          </p:nvSpPr>
          <p:spPr bwMode="auto">
            <a:xfrm>
              <a:off x="3696" y="234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Line 29"/>
            <p:cNvSpPr>
              <a:spLocks noChangeShapeType="1"/>
            </p:cNvSpPr>
            <p:nvPr/>
          </p:nvSpPr>
          <p:spPr bwMode="auto">
            <a:xfrm>
              <a:off x="3787" y="234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4391025" y="2917825"/>
            <a:ext cx="428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5235575" y="2935288"/>
            <a:ext cx="428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451475" y="30416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  <a:r>
              <a:rPr lang="ru-RU" sz="1000"/>
              <a:t>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806950" y="3738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d</a:t>
            </a:r>
            <a:endParaRPr lang="ru-RU" i="1">
              <a:latin typeface="Times New Roman" pitchFamily="18" charset="0"/>
            </a:endParaRPr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rot="2653144" flipH="1">
            <a:off x="4273550" y="476250"/>
            <a:ext cx="1712913" cy="165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 rot="2653144">
            <a:off x="3922713" y="1281113"/>
            <a:ext cx="71437" cy="682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 rot="2653144">
            <a:off x="5068888" y="1276350"/>
            <a:ext cx="69850" cy="698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 rot="2653144">
            <a:off x="6276975" y="1260475"/>
            <a:ext cx="71438" cy="6985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>
            <a:off x="4570413" y="1228725"/>
            <a:ext cx="15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5689600" y="1223963"/>
            <a:ext cx="1588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779838" y="1304925"/>
            <a:ext cx="284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159500" y="1300163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r>
              <a:rPr lang="en-US" sz="1000"/>
              <a:t>1</a:t>
            </a:r>
            <a:endParaRPr lang="ru-RU" sz="1000"/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4929188" y="13001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endParaRPr lang="ru-RU"/>
          </a:p>
        </p:txBody>
      </p:sp>
      <p:sp>
        <p:nvSpPr>
          <p:cNvPr id="1050" name="Rectangle 7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84" name="AutoShape 64"/>
          <p:cNvSpPr>
            <a:spLocks noChangeArrowheads="1"/>
          </p:cNvSpPr>
          <p:nvPr/>
        </p:nvSpPr>
        <p:spPr bwMode="auto">
          <a:xfrm rot="-5400000">
            <a:off x="4175919" y="5122069"/>
            <a:ext cx="1728787" cy="358775"/>
          </a:xfrm>
          <a:prstGeom prst="parallelogram">
            <a:avLst>
              <a:gd name="adj" fmla="val 104536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4297363" y="53530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5054600" y="53625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5229225" y="5351463"/>
            <a:ext cx="566738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83075" y="5314950"/>
            <a:ext cx="71438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5745163" y="5321300"/>
            <a:ext cx="71437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5003800" y="5319713"/>
            <a:ext cx="71438" cy="73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4140200" y="53736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653088" y="5373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r>
              <a:rPr lang="en-US" sz="1000"/>
              <a:t>1</a:t>
            </a:r>
            <a:endParaRPr lang="ru-RU" sz="1000"/>
          </a:p>
        </p:txBody>
      </p:sp>
      <p:graphicFrame>
        <p:nvGraphicFramePr>
          <p:cNvPr id="5194" name="Object 74"/>
          <p:cNvGraphicFramePr>
            <a:graphicFrameLocks noChangeAspect="1"/>
          </p:cNvGraphicFramePr>
          <p:nvPr/>
        </p:nvGraphicFramePr>
        <p:xfrm>
          <a:off x="5003800" y="5805488"/>
          <a:ext cx="187325" cy="177800"/>
        </p:xfrm>
        <a:graphic>
          <a:graphicData uri="http://schemas.openxmlformats.org/presentationml/2006/ole">
            <p:oleObj spid="_x0000_s1026" name="Формула" r:id="rId3" imgW="190440" imgH="177480" progId="Equation.3">
              <p:embed/>
            </p:oleObj>
          </a:graphicData>
        </a:graphic>
      </p:graphicFrame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7566025" y="2349500"/>
            <a:ext cx="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6918325" y="256540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 flipV="1">
            <a:off x="6630988" y="3354388"/>
            <a:ext cx="18494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 flipV="1">
            <a:off x="7134225" y="4003675"/>
            <a:ext cx="8620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0" name="Line 110"/>
          <p:cNvSpPr>
            <a:spLocks noChangeShapeType="1"/>
          </p:cNvSpPr>
          <p:nvPr/>
        </p:nvSpPr>
        <p:spPr bwMode="auto">
          <a:xfrm flipH="1">
            <a:off x="7985125" y="2582863"/>
            <a:ext cx="231775" cy="143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8215313" y="2565400"/>
            <a:ext cx="287337" cy="792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 flipH="1">
            <a:off x="7997825" y="3357563"/>
            <a:ext cx="504825" cy="647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6588125" y="2533650"/>
            <a:ext cx="614363" cy="1508125"/>
            <a:chOff x="4150" y="1596"/>
            <a:chExt cx="387" cy="950"/>
          </a:xfrm>
        </p:grpSpPr>
        <p:sp>
          <p:nvSpPr>
            <p:cNvPr id="1088" name="Line 108"/>
            <p:cNvSpPr>
              <a:spLocks noChangeShapeType="1"/>
            </p:cNvSpPr>
            <p:nvPr/>
          </p:nvSpPr>
          <p:spPr bwMode="auto">
            <a:xfrm>
              <a:off x="4337" y="1623"/>
              <a:ext cx="172" cy="8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Line 109"/>
            <p:cNvSpPr>
              <a:spLocks noChangeShapeType="1"/>
            </p:cNvSpPr>
            <p:nvPr/>
          </p:nvSpPr>
          <p:spPr bwMode="auto">
            <a:xfrm flipH="1">
              <a:off x="4169" y="1613"/>
              <a:ext cx="174" cy="5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Line 113"/>
            <p:cNvSpPr>
              <a:spLocks noChangeShapeType="1"/>
            </p:cNvSpPr>
            <p:nvPr/>
          </p:nvSpPr>
          <p:spPr bwMode="auto">
            <a:xfrm>
              <a:off x="4177" y="2115"/>
              <a:ext cx="332" cy="41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Oval 114"/>
            <p:cNvSpPr>
              <a:spLocks noChangeArrowheads="1"/>
            </p:cNvSpPr>
            <p:nvPr/>
          </p:nvSpPr>
          <p:spPr bwMode="auto">
            <a:xfrm>
              <a:off x="4324" y="159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115"/>
            <p:cNvSpPr>
              <a:spLocks noChangeArrowheads="1"/>
            </p:cNvSpPr>
            <p:nvPr/>
          </p:nvSpPr>
          <p:spPr bwMode="auto">
            <a:xfrm>
              <a:off x="4150" y="208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116"/>
            <p:cNvSpPr>
              <a:spLocks noChangeArrowheads="1"/>
            </p:cNvSpPr>
            <p:nvPr/>
          </p:nvSpPr>
          <p:spPr bwMode="auto">
            <a:xfrm>
              <a:off x="4492" y="2501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8180388" y="25400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8467725" y="33147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7942263" y="397668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 rot="715523">
            <a:off x="6913563" y="530225"/>
            <a:ext cx="614362" cy="1508125"/>
            <a:chOff x="1674" y="1142"/>
            <a:chExt cx="387" cy="950"/>
          </a:xfrm>
        </p:grpSpPr>
        <p:sp>
          <p:nvSpPr>
            <p:cNvPr id="1082" name="Line 122"/>
            <p:cNvSpPr>
              <a:spLocks noChangeShapeType="1"/>
            </p:cNvSpPr>
            <p:nvPr/>
          </p:nvSpPr>
          <p:spPr bwMode="auto">
            <a:xfrm>
              <a:off x="1861" y="1169"/>
              <a:ext cx="172" cy="89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Line 123"/>
            <p:cNvSpPr>
              <a:spLocks noChangeShapeType="1"/>
            </p:cNvSpPr>
            <p:nvPr/>
          </p:nvSpPr>
          <p:spPr bwMode="auto">
            <a:xfrm flipH="1">
              <a:off x="1693" y="1159"/>
              <a:ext cx="174" cy="5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Line 124"/>
            <p:cNvSpPr>
              <a:spLocks noChangeShapeType="1"/>
            </p:cNvSpPr>
            <p:nvPr/>
          </p:nvSpPr>
          <p:spPr bwMode="auto">
            <a:xfrm>
              <a:off x="1701" y="1661"/>
              <a:ext cx="332" cy="41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Oval 125"/>
            <p:cNvSpPr>
              <a:spLocks noChangeArrowheads="1"/>
            </p:cNvSpPr>
            <p:nvPr/>
          </p:nvSpPr>
          <p:spPr bwMode="auto">
            <a:xfrm>
              <a:off x="1848" y="114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126"/>
            <p:cNvSpPr>
              <a:spLocks noChangeArrowheads="1"/>
            </p:cNvSpPr>
            <p:nvPr/>
          </p:nvSpPr>
          <p:spPr bwMode="auto">
            <a:xfrm>
              <a:off x="1674" y="163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127"/>
            <p:cNvSpPr>
              <a:spLocks noChangeArrowheads="1"/>
            </p:cNvSpPr>
            <p:nvPr/>
          </p:nvSpPr>
          <p:spPr bwMode="auto">
            <a:xfrm>
              <a:off x="2016" y="204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49" name="Line 129"/>
          <p:cNvSpPr>
            <a:spLocks noChangeShapeType="1"/>
          </p:cNvSpPr>
          <p:nvPr/>
        </p:nvSpPr>
        <p:spPr bwMode="auto">
          <a:xfrm rot="21268815" flipH="1">
            <a:off x="8178800" y="947738"/>
            <a:ext cx="231775" cy="143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0" name="Line 130"/>
          <p:cNvSpPr>
            <a:spLocks noChangeShapeType="1"/>
          </p:cNvSpPr>
          <p:nvPr/>
        </p:nvSpPr>
        <p:spPr bwMode="auto">
          <a:xfrm rot="-331185">
            <a:off x="8375650" y="906463"/>
            <a:ext cx="287338" cy="7921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1" name="Line 131"/>
          <p:cNvSpPr>
            <a:spLocks noChangeShapeType="1"/>
          </p:cNvSpPr>
          <p:nvPr/>
        </p:nvSpPr>
        <p:spPr bwMode="auto">
          <a:xfrm rot="21268815" flipH="1">
            <a:off x="8228013" y="1706563"/>
            <a:ext cx="504825" cy="647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 rot="-331185">
            <a:off x="8304213" y="896938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 rot="-331185">
            <a:off x="8664575" y="163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 rot="-331185">
            <a:off x="8205788" y="23495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 rot="-2079065">
            <a:off x="7229475" y="841375"/>
            <a:ext cx="1201738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6" name="Line 136"/>
          <p:cNvSpPr>
            <a:spLocks noChangeShapeType="1"/>
          </p:cNvSpPr>
          <p:nvPr/>
        </p:nvSpPr>
        <p:spPr bwMode="auto">
          <a:xfrm rot="19520935" flipV="1">
            <a:off x="7099300" y="1304925"/>
            <a:ext cx="145415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7" name="Line 137"/>
          <p:cNvSpPr>
            <a:spLocks noChangeShapeType="1"/>
          </p:cNvSpPr>
          <p:nvPr/>
        </p:nvSpPr>
        <p:spPr bwMode="auto">
          <a:xfrm rot="19520935" flipH="1">
            <a:off x="7670800" y="546100"/>
            <a:ext cx="276225" cy="194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 rot="-2079065">
            <a:off x="7762875" y="1450975"/>
            <a:ext cx="73025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7" grpId="0"/>
      <p:bldP spid="5128" grpId="0"/>
      <p:bldP spid="5143" grpId="0" animBg="1"/>
      <p:bldP spid="5144" grpId="0" animBg="1"/>
      <p:bldP spid="5145" grpId="0" animBg="1"/>
      <p:bldP spid="5146" grpId="0" animBg="1"/>
      <p:bldP spid="5147" grpId="0"/>
      <p:bldP spid="5151" grpId="0" animBg="1"/>
      <p:bldP spid="5153" grpId="0" animBg="1"/>
      <p:bldP spid="5154" grpId="0"/>
      <p:bldP spid="5155" grpId="0"/>
      <p:bldP spid="5158" grpId="0" animBg="1"/>
      <p:bldP spid="5161" grpId="0" animBg="1"/>
      <p:bldP spid="5157" grpId="0" animBg="1"/>
      <p:bldP spid="5162" grpId="0" animBg="1"/>
      <p:bldP spid="5178" grpId="0" animBg="1"/>
      <p:bldP spid="5179" grpId="0" animBg="1"/>
      <p:bldP spid="5180" grpId="0"/>
      <p:bldP spid="5181" grpId="0"/>
      <p:bldP spid="5182" grpId="0"/>
      <p:bldP spid="5184" grpId="0" animBg="1"/>
      <p:bldP spid="5185" grpId="0" animBg="1"/>
      <p:bldP spid="5187" grpId="0" animBg="1"/>
      <p:bldP spid="5188" grpId="0" animBg="1"/>
      <p:bldP spid="5189" grpId="0" animBg="1"/>
      <p:bldP spid="5190" grpId="0" animBg="1"/>
      <p:bldP spid="5186" grpId="0" animBg="1"/>
      <p:bldP spid="5191" grpId="0"/>
      <p:bldP spid="5192" grpId="0"/>
      <p:bldP spid="5224" grpId="0" animBg="1"/>
      <p:bldP spid="5225" grpId="0" animBg="1"/>
      <p:bldP spid="5226" grpId="0" animBg="1"/>
      <p:bldP spid="5227" grpId="0" animBg="1"/>
      <p:bldP spid="5230" grpId="0" animBg="1"/>
      <p:bldP spid="5231" grpId="0" animBg="1"/>
      <p:bldP spid="5232" grpId="0" animBg="1"/>
      <p:bldP spid="5237" grpId="0" animBg="1"/>
      <p:bldP spid="5238" grpId="0" animBg="1"/>
      <p:bldP spid="5239" grpId="0" animBg="1"/>
      <p:bldP spid="5249" grpId="0" animBg="1"/>
      <p:bldP spid="5250" grpId="0" animBg="1"/>
      <p:bldP spid="5251" grpId="0" animBg="1"/>
      <p:bldP spid="5252" grpId="0" animBg="1"/>
      <p:bldP spid="5253" grpId="0" animBg="1"/>
      <p:bldP spid="5254" grpId="0" animBg="1"/>
      <p:bldP spid="5255" grpId="0" animBg="1"/>
      <p:bldP spid="5256" grpId="0" animBg="1"/>
      <p:bldP spid="5257" grpId="0" animBg="1"/>
      <p:bldP spid="52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Центральная симметрия</a:t>
            </a:r>
          </a:p>
        </p:txBody>
      </p:sp>
      <p:pic>
        <p:nvPicPr>
          <p:cNvPr id="8196" name="Picture 4" descr="0_231b6_1249400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185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908175" y="2205038"/>
            <a:ext cx="144463" cy="1444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3" name="Picture 11" descr="2784521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48138"/>
            <a:ext cx="302418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308850" y="5445125"/>
            <a:ext cx="144463" cy="14446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7" name="Picture 15" descr="img_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1633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parke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981075"/>
            <a:ext cx="32035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785938" y="5180013"/>
            <a:ext cx="144462" cy="144462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7235825" y="2492375"/>
            <a:ext cx="144463" cy="1444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14" descr="bmw_wheel_1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420938"/>
            <a:ext cx="34051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605338" y="3789363"/>
            <a:ext cx="144462" cy="144462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animBg="1"/>
      <p:bldP spid="8204" grpId="0" animBg="1"/>
      <p:bldP spid="8209" grpId="0" animBg="1"/>
      <p:bldP spid="8211" grpId="0" animBg="1"/>
      <p:bldP spid="8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" name="Picture 51" descr="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6613"/>
            <a:ext cx="40671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" name="Picture 61" descr="MIN_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643313"/>
            <a:ext cx="49323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2051050" y="188913"/>
            <a:ext cx="525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</a:rPr>
              <a:t>Осевая симметрия</a:t>
            </a:r>
          </a:p>
        </p:txBody>
      </p:sp>
      <p:pic>
        <p:nvPicPr>
          <p:cNvPr id="6209" name="Picture 65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141663"/>
            <a:ext cx="30194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1" name="Line 67"/>
          <p:cNvSpPr>
            <a:spLocks noChangeShapeType="1"/>
          </p:cNvSpPr>
          <p:nvPr/>
        </p:nvSpPr>
        <p:spPr bwMode="auto">
          <a:xfrm flipH="1">
            <a:off x="6659563" y="3644900"/>
            <a:ext cx="0" cy="3213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2051050" y="3141663"/>
            <a:ext cx="53975" cy="3665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6588125" y="692150"/>
            <a:ext cx="71438" cy="28813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206" name="Picture 62" descr="432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6613"/>
            <a:ext cx="4427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Line 66"/>
          <p:cNvSpPr>
            <a:spLocks noChangeShapeType="1"/>
          </p:cNvSpPr>
          <p:nvPr/>
        </p:nvSpPr>
        <p:spPr bwMode="auto">
          <a:xfrm flipH="1">
            <a:off x="2195513" y="515938"/>
            <a:ext cx="33337" cy="298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201" name="Picture 57" descr="2946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98913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3675063" y="2043113"/>
            <a:ext cx="1811337" cy="2419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1" grpId="0" animBg="1"/>
      <p:bldP spid="6213" grpId="0" animBg="1"/>
      <p:bldP spid="6214" grpId="0" animBg="1"/>
      <p:bldP spid="6210" grpId="0" animBg="1"/>
      <p:bldP spid="6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1189770411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48974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893203"/>
          <p:cNvPicPr>
            <a:picLocks noChangeAspect="1" noChangeArrowheads="1"/>
          </p:cNvPicPr>
          <p:nvPr/>
        </p:nvPicPr>
        <p:blipFill>
          <a:blip r:embed="rId3"/>
          <a:srcRect b="4543"/>
          <a:stretch>
            <a:fillRect/>
          </a:stretch>
        </p:blipFill>
        <p:spPr bwMode="auto">
          <a:xfrm>
            <a:off x="0" y="3533775"/>
            <a:ext cx="47879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1244051662_buildings-n-elements-p3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644900"/>
            <a:ext cx="4356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403350" y="0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</a:rPr>
              <a:t>Зеркальная симметрия</a:t>
            </a:r>
          </a:p>
        </p:txBody>
      </p:sp>
      <p:pic>
        <p:nvPicPr>
          <p:cNvPr id="11268" name="Picture 4" descr="0_1ea05_edbc0ed1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836613"/>
            <a:ext cx="428466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17_470ca1abb7d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1989138"/>
            <a:ext cx="2749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Симметрия в природе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616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14438"/>
            <a:ext cx="32527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1468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250281" y="4607719"/>
            <a:ext cx="4429125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Симметрия в архитектуре</a:t>
            </a:r>
          </a:p>
        </p:txBody>
      </p:sp>
      <p:pic>
        <p:nvPicPr>
          <p:cNvPr id="5" name="Picture 4" descr="60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9338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214563" y="1143000"/>
            <a:ext cx="0" cy="36449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14438"/>
            <a:ext cx="40005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715125" y="1000125"/>
            <a:ext cx="0" cy="364490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286125"/>
            <a:ext cx="40243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429125" y="3000375"/>
            <a:ext cx="0" cy="364490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Симметрия в моем городе </a:t>
            </a:r>
            <a:endParaRPr lang="ru-RU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24288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357313"/>
            <a:ext cx="3429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928938"/>
            <a:ext cx="26241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357313" y="1000125"/>
            <a:ext cx="0" cy="364490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071938" y="2714625"/>
            <a:ext cx="0" cy="3644900"/>
          </a:xfrm>
          <a:prstGeom prst="lin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215188" y="1143000"/>
            <a:ext cx="46037" cy="5715000"/>
          </a:xfrm>
          <a:prstGeom prst="line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63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Формула</vt:lpstr>
      <vt:lpstr>Слайд 1</vt:lpstr>
      <vt:lpstr>Слайд 2</vt:lpstr>
      <vt:lpstr>Виды симметрии:</vt:lpstr>
      <vt:lpstr>Центральная симметрия</vt:lpstr>
      <vt:lpstr>Слайд 5</vt:lpstr>
      <vt:lpstr>Слайд 6</vt:lpstr>
      <vt:lpstr>Симметрия в природе</vt:lpstr>
      <vt:lpstr>Симметрия в архитектуре</vt:lpstr>
      <vt:lpstr>Симметрия в моем городе </vt:lpstr>
      <vt:lpstr>Слайд 10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XTreme</cp:lastModifiedBy>
  <cp:revision>24</cp:revision>
  <dcterms:created xsi:type="dcterms:W3CDTF">2009-12-06T13:10:25Z</dcterms:created>
  <dcterms:modified xsi:type="dcterms:W3CDTF">2011-03-13T15:41:29Z</dcterms:modified>
</cp:coreProperties>
</file>